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3333CC"/>
    <a:srgbClr val="CCCCFF"/>
    <a:srgbClr val="99CC00"/>
    <a:srgbClr val="FF5555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1968" y="4224"/>
              <a:ext cx="3792" cy="96"/>
            </a:xfrm>
            <a:prstGeom prst="rect">
              <a:avLst/>
            </a:prstGeom>
            <a:gradFill rotWithShape="0">
              <a:gsLst>
                <a:gs pos="0">
                  <a:srgbClr val="EBD7FF"/>
                </a:gs>
                <a:gs pos="100000">
                  <a:srgbClr val="0099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5520" y="1248"/>
              <a:ext cx="240" cy="2688"/>
            </a:xfrm>
            <a:prstGeom prst="rect">
              <a:avLst/>
            </a:prstGeom>
            <a:gradFill rotWithShape="0">
              <a:gsLst>
                <a:gs pos="0">
                  <a:srgbClr val="C1E7CE"/>
                </a:gs>
                <a:gs pos="100000">
                  <a:srgbClr val="3399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0" y="3312"/>
              <a:ext cx="288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0" y="3408"/>
              <a:ext cx="288" cy="91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520" y="0"/>
              <a:ext cx="240" cy="12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3600" y="0"/>
              <a:ext cx="1920" cy="192"/>
            </a:xfrm>
            <a:prstGeom prst="rect">
              <a:avLst/>
            </a:prstGeom>
            <a:solidFill>
              <a:srgbClr val="CAC9A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288" y="192"/>
              <a:ext cx="336" cy="480"/>
            </a:xfrm>
            <a:prstGeom prst="rect">
              <a:avLst/>
            </a:prstGeom>
            <a:solidFill>
              <a:schemeClr val="folHlink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0" y="672"/>
              <a:ext cx="288" cy="2640"/>
            </a:xfrm>
            <a:prstGeom prst="rect">
              <a:avLst/>
            </a:prstGeom>
            <a:gradFill rotWithShape="0">
              <a:gsLst>
                <a:gs pos="0">
                  <a:srgbClr val="C1AE8F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0" y="192"/>
              <a:ext cx="288" cy="4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624" cy="192"/>
            </a:xfrm>
            <a:prstGeom prst="rect">
              <a:avLst/>
            </a:prstGeom>
            <a:solidFill>
              <a:srgbClr val="99CC00"/>
            </a:solidFill>
            <a:ln w="19050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624" y="0"/>
              <a:ext cx="2976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flipV="1">
              <a:off x="288" y="192"/>
              <a:ext cx="0" cy="4128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288" y="4224"/>
              <a:ext cx="5472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 flipV="1">
              <a:off x="5520" y="0"/>
              <a:ext cx="0" cy="4224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0" y="192"/>
              <a:ext cx="5760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 flipH="1">
              <a:off x="3600" y="288"/>
              <a:ext cx="216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flipV="1">
              <a:off x="3600" y="0"/>
              <a:ext cx="0" cy="288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>
              <a:off x="5520" y="1248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Line 21"/>
            <p:cNvSpPr>
              <a:spLocks noChangeShapeType="1"/>
            </p:cNvSpPr>
            <p:nvPr/>
          </p:nvSpPr>
          <p:spPr bwMode="auto">
            <a:xfrm>
              <a:off x="624" y="0"/>
              <a:ext cx="0" cy="672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 flipH="1">
              <a:off x="0" y="672"/>
              <a:ext cx="62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 flipV="1">
              <a:off x="1680" y="3936"/>
              <a:ext cx="0" cy="384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Line 24"/>
            <p:cNvSpPr>
              <a:spLocks noChangeShapeType="1"/>
            </p:cNvSpPr>
            <p:nvPr/>
          </p:nvSpPr>
          <p:spPr bwMode="auto">
            <a:xfrm>
              <a:off x="1680" y="3936"/>
              <a:ext cx="408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 flipH="1">
              <a:off x="0" y="3312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auto">
            <a:xfrm flipH="1">
              <a:off x="0" y="3408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099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Century Gothic" pitchFamily="34" charset="0"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" name="Rectangle 3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" name="Rectangle 3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" name="Rectangle 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64275"/>
            <a:ext cx="2133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27216-8D60-4EC3-A1CD-A12F2D364C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EB19E-1F41-4B9B-89B7-2B1F780ACF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EA5CB-4353-434A-8C80-93610DF589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5D974-4B2C-481B-A946-499AF9A0AF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71551-B975-4ACB-8A25-4FA2484861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53928-6D29-4F63-9D74-2CA7272A42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B19A9-0803-4330-BA1B-1D90F42E72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C5A5A-9772-4050-A63C-5BC1596F36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E7743-A366-4A13-B650-253F5F1B12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ED6C3-92EE-4540-A512-27CEFB76ED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AE45F-2EC4-4A4E-AC41-B14536CCA7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1968" y="4224"/>
              <a:ext cx="3792" cy="96"/>
            </a:xfrm>
            <a:prstGeom prst="rect">
              <a:avLst/>
            </a:prstGeom>
            <a:gradFill rotWithShape="0">
              <a:gsLst>
                <a:gs pos="0">
                  <a:srgbClr val="EBD7FF"/>
                </a:gs>
                <a:gs pos="100000">
                  <a:srgbClr val="0099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5520" y="1248"/>
              <a:ext cx="240" cy="2688"/>
            </a:xfrm>
            <a:prstGeom prst="rect">
              <a:avLst/>
            </a:prstGeom>
            <a:gradFill rotWithShape="0">
              <a:gsLst>
                <a:gs pos="0">
                  <a:srgbClr val="C1E7CE"/>
                </a:gs>
                <a:gs pos="100000">
                  <a:srgbClr val="3399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0" y="3312"/>
              <a:ext cx="288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0" y="3408"/>
              <a:ext cx="288" cy="91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5520" y="0"/>
              <a:ext cx="240" cy="12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3600" y="0"/>
              <a:ext cx="1920" cy="192"/>
            </a:xfrm>
            <a:prstGeom prst="rect">
              <a:avLst/>
            </a:prstGeom>
            <a:solidFill>
              <a:srgbClr val="CAC9A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288" y="192"/>
              <a:ext cx="336" cy="480"/>
            </a:xfrm>
            <a:prstGeom prst="rect">
              <a:avLst/>
            </a:prstGeom>
            <a:solidFill>
              <a:schemeClr val="folHlink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0" y="672"/>
              <a:ext cx="288" cy="2640"/>
            </a:xfrm>
            <a:prstGeom prst="rect">
              <a:avLst/>
            </a:prstGeom>
            <a:gradFill rotWithShape="0">
              <a:gsLst>
                <a:gs pos="0">
                  <a:srgbClr val="C1AE8F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>
              <a:off x="0" y="192"/>
              <a:ext cx="288" cy="4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624" cy="192"/>
            </a:xfrm>
            <a:prstGeom prst="rect">
              <a:avLst/>
            </a:prstGeom>
            <a:solidFill>
              <a:srgbClr val="99CC00"/>
            </a:solidFill>
            <a:ln w="19050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624" y="0"/>
              <a:ext cx="2976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43" name="Line 19"/>
            <p:cNvSpPr>
              <a:spLocks noChangeShapeType="1"/>
            </p:cNvSpPr>
            <p:nvPr/>
          </p:nvSpPr>
          <p:spPr bwMode="auto">
            <a:xfrm flipV="1">
              <a:off x="288" y="192"/>
              <a:ext cx="0" cy="4128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4" name="Line 20"/>
            <p:cNvSpPr>
              <a:spLocks noChangeShapeType="1"/>
            </p:cNvSpPr>
            <p:nvPr/>
          </p:nvSpPr>
          <p:spPr bwMode="auto">
            <a:xfrm>
              <a:off x="288" y="4224"/>
              <a:ext cx="5472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5" name="Line 21"/>
            <p:cNvSpPr>
              <a:spLocks noChangeShapeType="1"/>
            </p:cNvSpPr>
            <p:nvPr/>
          </p:nvSpPr>
          <p:spPr bwMode="auto">
            <a:xfrm flipV="1">
              <a:off x="5520" y="0"/>
              <a:ext cx="0" cy="4224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auto">
            <a:xfrm>
              <a:off x="0" y="192"/>
              <a:ext cx="5760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auto">
            <a:xfrm flipH="1">
              <a:off x="3600" y="288"/>
              <a:ext cx="216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8" name="Line 24"/>
            <p:cNvSpPr>
              <a:spLocks noChangeShapeType="1"/>
            </p:cNvSpPr>
            <p:nvPr/>
          </p:nvSpPr>
          <p:spPr bwMode="auto">
            <a:xfrm flipV="1">
              <a:off x="3600" y="0"/>
              <a:ext cx="0" cy="288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49" name="Line 25"/>
            <p:cNvSpPr>
              <a:spLocks noChangeShapeType="1"/>
            </p:cNvSpPr>
            <p:nvPr/>
          </p:nvSpPr>
          <p:spPr bwMode="auto">
            <a:xfrm>
              <a:off x="5520" y="1248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auto">
            <a:xfrm>
              <a:off x="624" y="0"/>
              <a:ext cx="0" cy="672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1" name="Line 27"/>
            <p:cNvSpPr>
              <a:spLocks noChangeShapeType="1"/>
            </p:cNvSpPr>
            <p:nvPr/>
          </p:nvSpPr>
          <p:spPr bwMode="auto">
            <a:xfrm flipH="1">
              <a:off x="0" y="672"/>
              <a:ext cx="62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2" name="Line 28"/>
            <p:cNvSpPr>
              <a:spLocks noChangeShapeType="1"/>
            </p:cNvSpPr>
            <p:nvPr/>
          </p:nvSpPr>
          <p:spPr bwMode="auto">
            <a:xfrm flipV="1">
              <a:off x="1680" y="3936"/>
              <a:ext cx="0" cy="384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3" name="Line 29"/>
            <p:cNvSpPr>
              <a:spLocks noChangeShapeType="1"/>
            </p:cNvSpPr>
            <p:nvPr/>
          </p:nvSpPr>
          <p:spPr bwMode="auto">
            <a:xfrm>
              <a:off x="1680" y="3936"/>
              <a:ext cx="408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4" name="Line 30"/>
            <p:cNvSpPr>
              <a:spLocks noChangeShapeType="1"/>
            </p:cNvSpPr>
            <p:nvPr/>
          </p:nvSpPr>
          <p:spPr bwMode="auto">
            <a:xfrm flipH="1">
              <a:off x="0" y="3312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55" name="Line 31"/>
            <p:cNvSpPr>
              <a:spLocks noChangeShapeType="1"/>
            </p:cNvSpPr>
            <p:nvPr/>
          </p:nvSpPr>
          <p:spPr bwMode="auto">
            <a:xfrm flipH="1">
              <a:off x="0" y="3408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64275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64275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64275"/>
            <a:ext cx="2895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67450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4E053D7B-E1AE-4630-BEA7-0F0C5AE082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3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8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4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nada@amity-yu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>
          <a:xfrm>
            <a:off x="685800" y="1071563"/>
            <a:ext cx="7772400" cy="1470025"/>
          </a:xfrm>
        </p:spPr>
        <p:txBody>
          <a:bodyPr/>
          <a:lstStyle/>
          <a:p>
            <a:pPr eaLnBrk="1" hangingPunct="1"/>
            <a:r>
              <a:rPr lang="en-US" sz="2000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Стручни скуп</a:t>
            </a:r>
            <a:r>
              <a:rPr lang="en-US" sz="2000" smtClean="0">
                <a:solidFill>
                  <a:schemeClr val="accent2"/>
                </a:solidFill>
                <a:latin typeface="Arial" charset="0"/>
                <a:cs typeface="Arial" charset="0"/>
              </a:rPr>
              <a:t/>
            </a:r>
            <a:br>
              <a:rPr lang="en-US" sz="2000" smtClean="0">
                <a:solidFill>
                  <a:schemeClr val="accent2"/>
                </a:solidFill>
                <a:latin typeface="Arial" charset="0"/>
                <a:cs typeface="Arial" charset="0"/>
              </a:rPr>
            </a:br>
            <a:r>
              <a:rPr lang="en-US" sz="2000" smtClean="0">
                <a:solidFill>
                  <a:schemeClr val="accent2"/>
                </a:solidFill>
                <a:latin typeface="Arial" charset="0"/>
                <a:cs typeface="Arial" charset="0"/>
              </a:rPr>
              <a:t> </a:t>
            </a:r>
            <a:br>
              <a:rPr lang="en-US" sz="2000" smtClean="0">
                <a:solidFill>
                  <a:schemeClr val="accent2"/>
                </a:solidFill>
                <a:latin typeface="Arial" charset="0"/>
                <a:cs typeface="Arial" charset="0"/>
              </a:rPr>
            </a:br>
            <a:r>
              <a:rPr lang="en-US" sz="2000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“Примена Закона о социјалној заштити“</a:t>
            </a:r>
            <a:r>
              <a:rPr lang="en-US" sz="2000" smtClean="0">
                <a:solidFill>
                  <a:schemeClr val="accent2"/>
                </a:solidFill>
                <a:latin typeface="Arial" charset="0"/>
                <a:cs typeface="Arial" charset="0"/>
              </a:rPr>
              <a:t/>
            </a:r>
            <a:br>
              <a:rPr lang="en-US" sz="2000" smtClean="0">
                <a:solidFill>
                  <a:schemeClr val="accent2"/>
                </a:solidFill>
                <a:latin typeface="Arial" charset="0"/>
                <a:cs typeface="Arial" charset="0"/>
              </a:rPr>
            </a:br>
            <a:r>
              <a:rPr lang="en-US" sz="2000" smtClean="0">
                <a:solidFill>
                  <a:schemeClr val="accent2"/>
                </a:solidFill>
                <a:latin typeface="Arial" charset="0"/>
                <a:cs typeface="Arial" charset="0"/>
              </a:rPr>
              <a:t>Врњачка Бања, 3.6.2013. до 5.6.2013. хотел “Звезда“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928688" y="3000375"/>
            <a:ext cx="7358062" cy="1752600"/>
          </a:xfrm>
        </p:spPr>
        <p:txBody>
          <a:bodyPr/>
          <a:lstStyle/>
          <a:p>
            <a:pPr eaLnBrk="1" hangingPunct="1"/>
            <a:r>
              <a:rPr lang="sr-Cyrl-CS" sz="4400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“Реформа социјалне заштите из угла цивилног сектора“</a:t>
            </a:r>
            <a:endParaRPr lang="en-US" sz="4400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eaLnBrk="1" hangingPunct="1"/>
            <a:r>
              <a:rPr lang="sr-Cyrl-CS" sz="2400" smtClean="0">
                <a:solidFill>
                  <a:schemeClr val="accent2"/>
                </a:solidFill>
                <a:latin typeface="Arial" charset="0"/>
                <a:cs typeface="Arial" charset="0"/>
              </a:rPr>
              <a:t>мр Надежда Сатарић, </a:t>
            </a:r>
            <a:r>
              <a:rPr lang="sr-Latn-CS" sz="2400" smtClean="0">
                <a:solidFill>
                  <a:schemeClr val="accent2"/>
                </a:solidFill>
                <a:latin typeface="Arial" charset="0"/>
                <a:cs typeface="Arial" charset="0"/>
              </a:rPr>
              <a:t>Amity</a:t>
            </a:r>
            <a:endParaRPr lang="en-US" sz="2400" smtClean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914400" y="785813"/>
            <a:ext cx="7772400" cy="1143000"/>
          </a:xfrm>
        </p:spPr>
        <p:txBody>
          <a:bodyPr/>
          <a:lstStyle/>
          <a:p>
            <a:pPr eaLnBrk="1" hangingPunct="1"/>
            <a:r>
              <a:rPr lang="sr-Cyrl-CS" sz="3200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Изазови и делеме ОЦД у вези са другим Законима и њиховом применом, као нпр:</a:t>
            </a:r>
            <a:r>
              <a:rPr lang="en-US" sz="3200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/>
            </a:r>
            <a:br>
              <a:rPr lang="en-US" sz="3200" b="1" smtClean="0">
                <a:solidFill>
                  <a:schemeClr val="accent2"/>
                </a:solidFill>
                <a:latin typeface="Arial" charset="0"/>
                <a:cs typeface="Arial" charset="0"/>
              </a:rPr>
            </a:br>
            <a:endParaRPr lang="en-US" sz="3200" b="1" smtClean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457200" y="1885950"/>
            <a:ext cx="8229600" cy="4500563"/>
          </a:xfrm>
        </p:spPr>
        <p:txBody>
          <a:bodyPr/>
          <a:lstStyle/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</a:pP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Закон о јавним набавкама – издавање меница и бонитет?</a:t>
            </a:r>
            <a:endParaRPr lang="en-US" sz="2800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</a:pP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Закон о радним односима – склапање радног односа на 50% радног времена?</a:t>
            </a:r>
            <a:endParaRPr lang="en-US" sz="2800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</a:pP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Предлог Закона о социјалном предузетништву и запошљавању у социјалним предузећима – да ли потпуно искључује ОЦД као пружаоце услуга ако не отворе јавна предузећа?</a:t>
            </a:r>
            <a:endParaRPr lang="en-US" sz="2800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</a:pPr>
            <a:endParaRPr lang="en-US" sz="2800" smtClean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Century Gothic" pitchFamily="34" charset="0"/>
              <a:buNone/>
            </a:pPr>
            <a:r>
              <a:rPr lang="sr-Cyrl-CS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Хвала на пажњи</a:t>
            </a:r>
            <a:endParaRPr lang="en-US" b="1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algn="ctr" eaLnBrk="1" hangingPunct="1">
              <a:buFont typeface="Century Gothic" pitchFamily="34" charset="0"/>
              <a:buNone/>
            </a:pPr>
            <a:r>
              <a:rPr lang="sr-Cyrl-CS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 </a:t>
            </a:r>
            <a:endParaRPr lang="en-US" b="1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algn="ctr" eaLnBrk="1" hangingPunct="1">
              <a:buFont typeface="Century Gothic" pitchFamily="34" charset="0"/>
              <a:buNone/>
            </a:pPr>
            <a:r>
              <a:rPr lang="sr-Cyrl-CS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„Снага пријатељства“ – </a:t>
            </a:r>
            <a:r>
              <a:rPr lang="en-US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Amity</a:t>
            </a:r>
          </a:p>
          <a:p>
            <a:pPr algn="ctr" eaLnBrk="1" hangingPunct="1">
              <a:buFont typeface="Century Gothic" pitchFamily="34" charset="0"/>
              <a:buNone/>
            </a:pPr>
            <a:r>
              <a:rPr lang="sr-Cyrl-CS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Париске комуне 1/12, Нови Београд</a:t>
            </a:r>
            <a:endParaRPr lang="en-US" b="1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algn="ctr" eaLnBrk="1" hangingPunct="1">
              <a:buFont typeface="Century Gothic" pitchFamily="34" charset="0"/>
              <a:buNone/>
            </a:pPr>
            <a:r>
              <a:rPr lang="sr-Cyrl-CS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тел:  011 6 671 523</a:t>
            </a:r>
            <a:endParaRPr lang="en-US" b="1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algn="ctr" eaLnBrk="1" hangingPunct="1">
              <a:buFont typeface="Century Gothic" pitchFamily="34" charset="0"/>
              <a:buNone/>
            </a:pPr>
            <a:r>
              <a:rPr lang="sr-Cyrl-CS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факс: 011 6 690 122</a:t>
            </a:r>
            <a:endParaRPr lang="en-US" b="1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algn="ctr" eaLnBrk="1" hangingPunct="1">
              <a:buFont typeface="Century Gothic" pitchFamily="34" charset="0"/>
              <a:buNone/>
            </a:pPr>
            <a:r>
              <a:rPr lang="sr-Cyrl-CS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мејл: </a:t>
            </a:r>
            <a:r>
              <a:rPr lang="en-US" b="1" u="sng" smtClean="0">
                <a:solidFill>
                  <a:schemeClr val="accent2"/>
                </a:solidFill>
                <a:latin typeface="Arial" charset="0"/>
                <a:cs typeface="Arial" charset="0"/>
                <a:hlinkClick r:id="rId2"/>
              </a:rPr>
              <a:t>nada@amity-yu.org</a:t>
            </a:r>
            <a:endParaRPr lang="en-US" b="1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algn="ctr" eaLnBrk="1" hangingPunct="1">
              <a:buFont typeface="Century Gothic" pitchFamily="34" charset="0"/>
              <a:buNone/>
            </a:pPr>
            <a:endParaRPr lang="en-US" b="1" smtClean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57188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600" b="1" spc="5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ОЦД партнери у реформи система </a:t>
            </a:r>
            <a:r>
              <a:rPr lang="sr-Cyrl-CS" sz="3600" b="1" spc="5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соц</a:t>
            </a:r>
            <a:r>
              <a:rPr lang="x-none" sz="3600" b="1" spc="5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ијалне </a:t>
            </a:r>
            <a:r>
              <a:rPr lang="sr-Cyrl-CS" sz="3600" b="1" spc="5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заштите</a:t>
            </a:r>
            <a:endParaRPr lang="en-US" sz="3600" b="1" spc="5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46288"/>
            <a:ext cx="8229600" cy="4525962"/>
          </a:xfrm>
        </p:spPr>
        <p:txBody>
          <a:bodyPr/>
          <a:lstStyle/>
          <a:p>
            <a:pPr marL="0" indent="0" eaLnBrk="1" hangingPunct="1">
              <a:buFont typeface="Century Gothic" pitchFamily="34" charset="0"/>
              <a:buNone/>
              <a:defRPr/>
            </a:pPr>
            <a:r>
              <a:rPr lang="sr-Cyrl-CS" sz="2800" b="1" spc="5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Активно су давале и дају допринос реформама система кроз:</a:t>
            </a:r>
            <a:endParaRPr lang="en-US" sz="2800" b="1" spc="5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1" eaLnBrk="1" hangingPunct="1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sr-Cyrl-CS" sz="2400" spc="20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Учешће у креирању друштвених политика на локалном и националном нивоу</a:t>
            </a:r>
            <a:endParaRPr lang="en-US" sz="2400" spc="20" dirty="0">
              <a:solidFill>
                <a:schemeClr val="accent2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lvl="1" eaLnBrk="1" hangingPunct="1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sr-Cyrl-CS" sz="2400" spc="20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Учешће у планирању услуга и одређивању приоритета у локалним заједницама</a:t>
            </a:r>
            <a:endParaRPr lang="en-US" sz="2400" spc="20" dirty="0">
              <a:solidFill>
                <a:schemeClr val="accent2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lvl="1" eaLnBrk="1" hangingPunct="1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sr-Cyrl-CS" sz="2400" spc="20" dirty="0">
                <a:solidFill>
                  <a:schemeClr val="accent2"/>
                </a:solidFill>
                <a:latin typeface="Arial" pitchFamily="34" charset="0"/>
                <a:ea typeface="+mn-ea"/>
                <a:cs typeface="Arial" pitchFamily="34" charset="0"/>
              </a:rPr>
              <a:t>Учешће у пружању услуга</a:t>
            </a:r>
            <a:endParaRPr lang="en-US" sz="2400" spc="20" dirty="0">
              <a:solidFill>
                <a:schemeClr val="accent2"/>
              </a:solidFill>
              <a:latin typeface="Arial" pitchFamily="34" charset="0"/>
              <a:ea typeface="+mn-ea"/>
              <a:cs typeface="Arial" pitchFamily="34" charset="0"/>
            </a:endParaRPr>
          </a:p>
          <a:p>
            <a:pPr eaLnBrk="1" hangingPunct="1">
              <a:buFont typeface="Century Gothic" pitchFamily="34" charset="0"/>
              <a:buNone/>
              <a:defRPr/>
            </a:pPr>
            <a:endParaRPr lang="en-US" sz="2800" spc="2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900987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600" b="1" spc="5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Учешће ОЦД у изради и примени Закона о </a:t>
            </a:r>
            <a:r>
              <a:rPr lang="sr-Cyrl-CS" sz="3600" b="1" spc="5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социјалној </a:t>
            </a:r>
            <a:r>
              <a:rPr lang="sr-Cyrl-CS" sz="3600" b="1" spc="5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заштити</a:t>
            </a:r>
            <a:endParaRPr lang="en-US" sz="3600" b="1" spc="5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31975"/>
            <a:ext cx="8229600" cy="4097338"/>
          </a:xfrm>
        </p:spPr>
        <p:txBody>
          <a:bodyPr/>
          <a:lstStyle/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sr-Cyrl-CS" sz="2800" spc="5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Више од 300 ОЦД учествовало у консултативном процесу израде Закона</a:t>
            </a:r>
            <a:endParaRPr lang="en-US" sz="2800" spc="5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sr-Cyrl-CS" sz="2800" spc="5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 2012. ОЦД радиле анализу примене Закона</a:t>
            </a:r>
            <a:endParaRPr lang="en-US" sz="2800" spc="5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sr-Cyrl-CS" sz="2800" spc="5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Учествовале у радним групама за израду нацрта минималних стандарда за услуге</a:t>
            </a:r>
            <a:endParaRPr lang="en-US" sz="2800" spc="5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sr-Cyrl-CS" sz="2800" spc="5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Учествују у раду Коморе социјалне заштите</a:t>
            </a:r>
            <a:endParaRPr lang="en-US" sz="2800" spc="5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  <a:defRPr/>
            </a:pPr>
            <a:endParaRPr lang="en-US" sz="2800" spc="5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3413"/>
            <a:ext cx="8229600" cy="3025775"/>
          </a:xfrm>
        </p:spPr>
        <p:txBody>
          <a:bodyPr/>
          <a:lstStyle/>
          <a:p>
            <a:pPr marL="361950" indent="-361950" eaLnBrk="1" hangingPunct="1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sr-Cyrl-CS" sz="2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Законска </a:t>
            </a:r>
            <a:r>
              <a:rPr lang="sr-Cyrl-CS" sz="2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регулатива </a:t>
            </a:r>
            <a:r>
              <a:rPr lang="sr-Cyrl-CS" sz="2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декларативно </a:t>
            </a:r>
            <a:r>
              <a:rPr lang="sr-Cyrl-CS" sz="2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lang="sr-Cyrl-CS" sz="2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плурализам пружалаца </a:t>
            </a:r>
            <a:r>
              <a:rPr lang="sr-Cyrl-CS" sz="2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услуга</a:t>
            </a:r>
          </a:p>
          <a:p>
            <a:pPr marL="361950" indent="-361950" eaLnBrk="1" hangingPunct="1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sr-Cyrl-CS" sz="2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 пракси, перцепција ОЦД-а је да су пружаоци </a:t>
            </a:r>
            <a:r>
              <a:rPr lang="sr-Cyrl-CS" sz="2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услуга </a:t>
            </a:r>
            <a:r>
              <a:rPr lang="sr-Cyrl-CS" sz="2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невладиног</a:t>
            </a:r>
            <a:r>
              <a:rPr lang="sr-Cyrl-CS" sz="2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, приватног сектора и </a:t>
            </a:r>
            <a:r>
              <a:rPr lang="sr-Cyrl-CS" sz="2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x-none" sz="2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sr-Cyrl-CS" sz="2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зичка </a:t>
            </a:r>
            <a:r>
              <a:rPr lang="sr-Cyrl-CS" sz="2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лица </a:t>
            </a:r>
            <a:r>
              <a:rPr lang="sr-Cyrl-CS" sz="28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 </a:t>
            </a:r>
            <a:r>
              <a:rPr lang="sr-Cyrl-CS" sz="2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подређеном положају</a:t>
            </a:r>
            <a:endParaRPr lang="en-US" sz="28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Century Gothic" pitchFamily="34" charset="0"/>
              <a:buNone/>
              <a:defRPr/>
            </a:pPr>
            <a:endParaRPr lang="en-US" sz="28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28625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b="1" spc="4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Дилеме и кључни </a:t>
            </a:r>
            <a:r>
              <a:rPr lang="sr-Cyrl-CS" sz="3200" b="1" spc="4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изазови ОЦД-а у примени недавно усвојених </a:t>
            </a:r>
            <a:r>
              <a:rPr lang="sr-Cyrl-CS" sz="3200" b="1" spc="4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Правилника</a:t>
            </a:r>
            <a:endParaRPr lang="en-US" sz="3200" b="1" spc="4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57200" y="1928813"/>
            <a:ext cx="8229600" cy="3471862"/>
          </a:xfrm>
        </p:spPr>
        <p:txBody>
          <a:bodyPr/>
          <a:lstStyle/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</a:pP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Питање је да ли је операционализација (усв</a:t>
            </a:r>
            <a:r>
              <a:rPr lang="en-U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o</a:t>
            </a: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јени правилници) у складу са визијом даљег развоја социјалне заштите тј.</a:t>
            </a:r>
            <a:endParaRPr lang="en-US" sz="2800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</a:pP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да ли је усмерена на </a:t>
            </a:r>
            <a:r>
              <a:rPr lang="sr-Cyrl-CS" sz="2800" smtClean="0">
                <a:solidFill>
                  <a:srgbClr val="FF0000"/>
                </a:solidFill>
                <a:latin typeface="Arial" charset="0"/>
                <a:cs typeface="Arial" charset="0"/>
              </a:rPr>
              <a:t>омогућавање</a:t>
            </a: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 или </a:t>
            </a:r>
            <a:r>
              <a:rPr lang="sr-Cyrl-CS" sz="2800" smtClean="0">
                <a:solidFill>
                  <a:srgbClr val="FF0000"/>
                </a:solidFill>
                <a:latin typeface="Arial" charset="0"/>
                <a:cs typeface="Arial" charset="0"/>
              </a:rPr>
              <a:t>онемогућавање</a:t>
            </a: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 развоја социјалних услуга?</a:t>
            </a:r>
            <a:endParaRPr lang="en-US" sz="2800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</a:pP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виђење ОЦД-а да операционализација у већој мери онемогућава него што омогућава</a:t>
            </a:r>
            <a:r>
              <a:rPr lang="en-U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 </a:t>
            </a: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развој плурализма пружалаца услуга социјалне заштите</a:t>
            </a:r>
            <a:endParaRPr lang="en-US" sz="2800" smtClean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914400" y="857250"/>
            <a:ext cx="7772400" cy="1143000"/>
          </a:xfrm>
        </p:spPr>
        <p:txBody>
          <a:bodyPr/>
          <a:lstStyle/>
          <a:p>
            <a:pPr eaLnBrk="1" hangingPunct="1"/>
            <a:r>
              <a:rPr lang="sr-Cyrl-CS" sz="3600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Осврт на Правилник о минималним стандардима услуга у социјалној заштити</a:t>
            </a:r>
            <a:r>
              <a:rPr lang="en-US" sz="3600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/>
            </a:r>
            <a:br>
              <a:rPr lang="en-US" sz="3600" b="1" smtClean="0">
                <a:solidFill>
                  <a:schemeClr val="accent2"/>
                </a:solidFill>
                <a:latin typeface="Arial" charset="0"/>
                <a:cs typeface="Arial" charset="0"/>
              </a:rPr>
            </a:br>
            <a:endParaRPr lang="en-US" sz="3600" b="1" smtClean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457200" y="2117725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sr-Cyrl-CS" sz="2400" smtClean="0">
                <a:solidFill>
                  <a:schemeClr val="accent2"/>
                </a:solidFill>
                <a:latin typeface="Arial" charset="0"/>
                <a:cs typeface="Arial" charset="0"/>
              </a:rPr>
              <a:t>заједнички минимални стандарди високо постављени и питање је да ли пружаоци услуга могу да их обезбеде, односно ЛС да то финансирају – исплативост услуге</a:t>
            </a:r>
            <a:endParaRPr lang="en-US" sz="2400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sr-Cyrl-CS" sz="2400" smtClean="0">
                <a:solidFill>
                  <a:schemeClr val="accent2"/>
                </a:solidFill>
                <a:latin typeface="Arial" charset="0"/>
                <a:cs typeface="Arial" charset="0"/>
              </a:rPr>
              <a:t>не прате специфичности услуга – на пример, предвиђено у првом ставу (члана 6.) да објекти буду у насељеном месту (шта се догађа са склоништима жртава насиља или са терапијским заједницама за рехабилитацију зависника од ПАС?) или члан 67. - услуга Дневног боравка, Свратишта и ПУК-а, доступна је најмање 8 сати дневно 5 дана у недељи?</a:t>
            </a:r>
            <a:endParaRPr lang="en-US" sz="2400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Char char="Ø"/>
            </a:pPr>
            <a:endParaRPr lang="en-US" sz="2400" smtClean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914400" y="1000125"/>
            <a:ext cx="7772400" cy="1143000"/>
          </a:xfrm>
        </p:spPr>
        <p:txBody>
          <a:bodyPr/>
          <a:lstStyle/>
          <a:p>
            <a:pPr eaLnBrk="1" hangingPunct="1"/>
            <a:r>
              <a:rPr lang="sr-Cyrl-CS" sz="3600" b="1" smtClean="0">
                <a:solidFill>
                  <a:schemeClr val="accent2"/>
                </a:solidFill>
              </a:rPr>
              <a:t>Измене Правилника о стручним пословима у социјалној заштити</a:t>
            </a:r>
            <a:r>
              <a:rPr lang="en-US" sz="3600" b="1" smtClean="0">
                <a:solidFill>
                  <a:schemeClr val="accent2"/>
                </a:solidFill>
              </a:rPr>
              <a:t/>
            </a:r>
            <a:br>
              <a:rPr lang="en-US" sz="3600" b="1" smtClean="0">
                <a:solidFill>
                  <a:schemeClr val="accent2"/>
                </a:solidFill>
              </a:rPr>
            </a:br>
            <a:endParaRPr lang="en-US" sz="3600" b="1" smtClean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28888"/>
            <a:ext cx="8229600" cy="2257425"/>
          </a:xfrm>
        </p:spPr>
        <p:txBody>
          <a:bodyPr/>
          <a:lstStyle/>
          <a:p>
            <a:pPr marL="0" indent="0" eaLnBrk="1" hangingPunct="1">
              <a:buFont typeface="Century Gothic" pitchFamily="34" charset="0"/>
              <a:buNone/>
              <a:defRPr/>
            </a:pPr>
            <a:r>
              <a:rPr lang="sr-Cyrl-CS" sz="28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Не постоји конзистентност између члана 2 (дефиниција основних стручних послова) и члана 3. (ко обавља основне стручне послове)</a:t>
            </a:r>
            <a:endParaRPr lang="en-US" sz="28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en-US" sz="28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715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600" b="1" spc="2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Дилеме око Правилника </a:t>
            </a:r>
            <a:r>
              <a:rPr lang="sr-Cyrl-CS" sz="3600" b="1" spc="2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о лиценцирању организација социјалне </a:t>
            </a:r>
            <a:r>
              <a:rPr lang="sr-Cyrl-CS" sz="3600" b="1" spc="2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заштите</a:t>
            </a:r>
            <a:endParaRPr lang="en-US" sz="3600" b="1" spc="2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457200" y="1916113"/>
            <a:ext cx="8229600" cy="3686175"/>
          </a:xfrm>
        </p:spPr>
        <p:txBody>
          <a:bodyPr/>
          <a:lstStyle/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</a:pP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Зашто не Правилник о лиценцирању пружалаца услуга социјалне заштите?</a:t>
            </a:r>
            <a:endParaRPr lang="en-US" sz="2800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</a:pP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Прављен за већ постојећи систем социјалне заштите који у пракси отежава учешће других пружалаца услуга</a:t>
            </a:r>
            <a:endParaRPr lang="en-US" sz="2800" smtClean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eaLnBrk="1" hangingPunct="1">
              <a:spcAft>
                <a:spcPts val="1200"/>
              </a:spcAft>
              <a:buFont typeface="Wingdings" pitchFamily="2" charset="2"/>
              <a:buChar char="Ø"/>
            </a:pPr>
            <a:r>
              <a:rPr lang="sr-Cyrl-CS" sz="2800" smtClean="0">
                <a:solidFill>
                  <a:schemeClr val="accent2"/>
                </a:solidFill>
                <a:latin typeface="Arial" charset="0"/>
                <a:cs typeface="Arial" charset="0"/>
              </a:rPr>
              <a:t>Да ли пружалац дневних услуга за које не постоје мин. стандарди и које не финансира држава односно кориснике не упућује ЦСР треба лиценцу?</a:t>
            </a:r>
            <a:endParaRPr lang="en-US" sz="2800" smtClean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914400" y="285750"/>
            <a:ext cx="7772400" cy="1143000"/>
          </a:xfrm>
        </p:spPr>
        <p:txBody>
          <a:bodyPr/>
          <a:lstStyle/>
          <a:p>
            <a:pPr eaLnBrk="1" hangingPunct="1"/>
            <a:r>
              <a:rPr lang="sr-Cyrl-CS" sz="3600" b="1" smtClean="0">
                <a:solidFill>
                  <a:schemeClr val="accent2"/>
                </a:solidFill>
                <a:latin typeface="Arial" charset="0"/>
                <a:cs typeface="Arial" charset="0"/>
              </a:rPr>
              <a:t>Дилеме око Правилника о лиценцирању стручних радника</a:t>
            </a:r>
            <a:endParaRPr lang="en-US" sz="3600" b="1" smtClean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525963"/>
          </a:xfrm>
        </p:spPr>
        <p:txBody>
          <a:bodyPr/>
          <a:lstStyle/>
          <a:p>
            <a:pPr eaLnBrk="1" hangingPunct="1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sr-Cyrl-CS" sz="2800" spc="4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Писан по мери запослених у установама социјалне </a:t>
            </a:r>
            <a:r>
              <a:rPr lang="sr-Cyrl-CS" sz="2800" spc="4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заштите, не прати визију социјалне заштите која се базира на плурализму пружалаца услуга</a:t>
            </a:r>
            <a:endParaRPr lang="en-US" sz="2800" spc="4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sr-Cyrl-CS" sz="2800" spc="4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Пружаоци услуга ПУК-а, персоналне асистенције, личног пратиоца... да ли требају да имају лиценцу за основне стручне послове?</a:t>
            </a:r>
            <a:endParaRPr lang="en-US" sz="2800" spc="4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sr-Cyrl-CS" sz="2800" spc="4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Шта су стручне организације, ко утврђује да је неки скуп стручан или да је неки пројекат стручан?</a:t>
            </a:r>
            <a:endParaRPr lang="en-US" sz="2800" spc="4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spcAft>
                <a:spcPts val="600"/>
              </a:spcAft>
              <a:buFont typeface="Wingdings" pitchFamily="2" charset="2"/>
              <a:buChar char="Ø"/>
              <a:defRPr/>
            </a:pPr>
            <a:endParaRPr lang="en-US" sz="2800" spc="4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06904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6666"/>
        </a:dk1>
        <a:lt1>
          <a:srgbClr val="FFFFFF"/>
        </a:lt1>
        <a:dk2>
          <a:srgbClr val="5E761C"/>
        </a:dk2>
        <a:lt2>
          <a:srgbClr val="777777"/>
        </a:lt2>
        <a:accent1>
          <a:srgbClr val="D5F470"/>
        </a:accent1>
        <a:accent2>
          <a:srgbClr val="EDCCFB"/>
        </a:accent2>
        <a:accent3>
          <a:srgbClr val="FFFFFF"/>
        </a:accent3>
        <a:accent4>
          <a:srgbClr val="005656"/>
        </a:accent4>
        <a:accent5>
          <a:srgbClr val="E7F8BB"/>
        </a:accent5>
        <a:accent6>
          <a:srgbClr val="D7B9E3"/>
        </a:accent6>
        <a:hlink>
          <a:srgbClr val="FF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5F470"/>
        </a:accent1>
        <a:accent2>
          <a:srgbClr val="EDC9FB"/>
        </a:accent2>
        <a:accent3>
          <a:srgbClr val="FFFFFF"/>
        </a:accent3>
        <a:accent4>
          <a:srgbClr val="000000"/>
        </a:accent4>
        <a:accent5>
          <a:srgbClr val="E7F8BB"/>
        </a:accent5>
        <a:accent6>
          <a:srgbClr val="D7B6E3"/>
        </a:accent6>
        <a:hlink>
          <a:srgbClr val="BFC3F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6600"/>
        </a:dk2>
        <a:lt2>
          <a:srgbClr val="808080"/>
        </a:lt2>
        <a:accent1>
          <a:srgbClr val="FF6237"/>
        </a:accent1>
        <a:accent2>
          <a:srgbClr val="5F7BF1"/>
        </a:accent2>
        <a:accent3>
          <a:srgbClr val="FFFFFF"/>
        </a:accent3>
        <a:accent4>
          <a:srgbClr val="000000"/>
        </a:accent4>
        <a:accent5>
          <a:srgbClr val="FFB7AE"/>
        </a:accent5>
        <a:accent6>
          <a:srgbClr val="556FDA"/>
        </a:accent6>
        <a:hlink>
          <a:srgbClr val="15DF1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663300"/>
        </a:dk2>
        <a:lt2>
          <a:srgbClr val="808080"/>
        </a:lt2>
        <a:accent1>
          <a:srgbClr val="76C082"/>
        </a:accent1>
        <a:accent2>
          <a:srgbClr val="E3B06D"/>
        </a:accent2>
        <a:accent3>
          <a:srgbClr val="FFFFFF"/>
        </a:accent3>
        <a:accent4>
          <a:srgbClr val="000000"/>
        </a:accent4>
        <a:accent5>
          <a:srgbClr val="BDDCC1"/>
        </a:accent5>
        <a:accent6>
          <a:srgbClr val="CE9F62"/>
        </a:accent6>
        <a:hlink>
          <a:srgbClr val="D8EC4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TS010069040</Template>
  <TotalTime>132</TotalTime>
  <Words>501</Words>
  <Application>Microsoft Office PowerPoint</Application>
  <PresentationFormat>On-screen Show (4:3)</PresentationFormat>
  <Paragraphs>43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12</vt:i4>
      </vt:variant>
      <vt:variant>
        <vt:lpstr>Slide Titles</vt:lpstr>
      </vt:variant>
      <vt:variant>
        <vt:i4>11</vt:i4>
      </vt:variant>
    </vt:vector>
  </HeadingPairs>
  <TitlesOfParts>
    <vt:vector size="28" baseType="lpstr">
      <vt:lpstr>Century Gothic</vt:lpstr>
      <vt:lpstr>Arial</vt:lpstr>
      <vt:lpstr>Calibri</vt:lpstr>
      <vt:lpstr>굴림</vt:lpstr>
      <vt:lpstr>Wingdings</vt:lpstr>
      <vt:lpstr>TS010069040</vt:lpstr>
      <vt:lpstr>TS010069040</vt:lpstr>
      <vt:lpstr>TS010069040</vt:lpstr>
      <vt:lpstr>TS010069040</vt:lpstr>
      <vt:lpstr>TS010069040</vt:lpstr>
      <vt:lpstr>TS010069040</vt:lpstr>
      <vt:lpstr>TS010069040</vt:lpstr>
      <vt:lpstr>TS010069040</vt:lpstr>
      <vt:lpstr>TS010069040</vt:lpstr>
      <vt:lpstr>TS010069040</vt:lpstr>
      <vt:lpstr>TS010069040</vt:lpstr>
      <vt:lpstr>TS010069040</vt:lpstr>
      <vt:lpstr>Стручни скуп   “Примена Закона о социјалној заштити“ Врњачка Бања, 3.6.2013. до 5.6.2013. хотел “Звезда“</vt:lpstr>
      <vt:lpstr>ОЦД партнери у реформи система социјалне заштите</vt:lpstr>
      <vt:lpstr>Учешће ОЦД у изради и примени Закона о социјалној заштити</vt:lpstr>
      <vt:lpstr>Slide 4</vt:lpstr>
      <vt:lpstr>Дилеме и кључни изазови ОЦД-а у примени недавно усвојених Правилника</vt:lpstr>
      <vt:lpstr>Осврт на Правилник о минималним стандардима услуга у социјалној заштити </vt:lpstr>
      <vt:lpstr>Измене Правилника о стручним пословима у социјалној заштити </vt:lpstr>
      <vt:lpstr>Дилеме око Правилника о лиценцирању организација социјалне заштите</vt:lpstr>
      <vt:lpstr>Дилеме око Правилника о лиценцирању стручних радника</vt:lpstr>
      <vt:lpstr>Изазови и делеме ОЦД у вези са другим Законима и њиховом применом, као нпр: 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Стручни скуп   “ Примена Закона о социјалној заштити“ Врњачка Бања, 3.6.2013. до 5.6.2013. хотел “Звезда“</dc:title>
  <dc:creator>user</dc:creator>
  <cp:lastModifiedBy>user</cp:lastModifiedBy>
  <cp:revision>42</cp:revision>
  <dcterms:created xsi:type="dcterms:W3CDTF">2013-06-02T20:39:11Z</dcterms:created>
  <dcterms:modified xsi:type="dcterms:W3CDTF">2013-06-03T06:06:06Z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arkets">
    <vt:lpwstr/>
  </property>
  <property fmtid="{D5CDD505-2E9C-101B-9397-08002B2CF9AE}" pid="3" name="AssetType">
    <vt:lpwstr>TP</vt:lpwstr>
  </property>
  <property fmtid="{D5CDD505-2E9C-101B-9397-08002B2CF9AE}" pid="4" name="BugNumber">
    <vt:lpwstr>391709</vt:lpwstr>
  </property>
  <property fmtid="{D5CDD505-2E9C-101B-9397-08002B2CF9AE}" pid="5" name="TPInstallLocation">
    <vt:lpwstr>{Document Themes}</vt:lpwstr>
  </property>
  <property fmtid="{D5CDD505-2E9C-101B-9397-08002B2CF9AE}" pid="6" name="PrimaryImageGen">
    <vt:lpwstr>1</vt:lpwstr>
  </property>
  <property fmtid="{D5CDD505-2E9C-101B-9397-08002B2CF9AE}" pid="7" name="display_urn:schemas-microsoft-com:office:office#APAuthor">
    <vt:lpwstr>REDMOND\cynvey</vt:lpwstr>
  </property>
  <property fmtid="{D5CDD505-2E9C-101B-9397-08002B2CF9AE}" pid="8" name="APAuthor">
    <vt:lpwstr>191</vt:lpwstr>
  </property>
  <property fmtid="{D5CDD505-2E9C-101B-9397-08002B2CF9AE}" pid="9" name="Milestone">
    <vt:lpwstr>Continuous</vt:lpwstr>
  </property>
  <property fmtid="{D5CDD505-2E9C-101B-9397-08002B2CF9AE}" pid="10" name="TPAppVersion">
    <vt:lpwstr>11</vt:lpwstr>
  </property>
  <property fmtid="{D5CDD505-2E9C-101B-9397-08002B2CF9AE}" pid="11" name="TPCommandLine">
    <vt:lpwstr>{PP} {FilePath}</vt:lpwstr>
  </property>
  <property fmtid="{D5CDD505-2E9C-101B-9397-08002B2CF9AE}" pid="12" name="AssetId">
    <vt:lpwstr>TS010069040</vt:lpwstr>
  </property>
  <property fmtid="{D5CDD505-2E9C-101B-9397-08002B2CF9AE}" pid="13" name="IsSearchable">
    <vt:lpwstr>0</vt:lpwstr>
  </property>
  <property fmtid="{D5CDD505-2E9C-101B-9397-08002B2CF9AE}" pid="14" name="NumericId">
    <vt:lpwstr>-1.00000000000000</vt:lpwstr>
  </property>
  <property fmtid="{D5CDD505-2E9C-101B-9397-08002B2CF9AE}" pid="15" name="PublishTargets">
    <vt:lpwstr>OfficeOnline</vt:lpwstr>
  </property>
  <property fmtid="{D5CDD505-2E9C-101B-9397-08002B2CF9AE}" pid="16" name="TPLaunchHelpLinkType">
    <vt:lpwstr>Template</vt:lpwstr>
  </property>
  <property fmtid="{D5CDD505-2E9C-101B-9397-08002B2CF9AE}" pid="17" name="TPFriendlyName">
    <vt:lpwstr>Vertical and Horizontal design template</vt:lpwstr>
  </property>
  <property fmtid="{D5CDD505-2E9C-101B-9397-08002B2CF9AE}" pid="18" name="display_urn:schemas-microsoft-com:office:office#APEditor">
    <vt:lpwstr>REDMOND\v-luannv</vt:lpwstr>
  </property>
  <property fmtid="{D5CDD505-2E9C-101B-9397-08002B2CF9AE}" pid="19" name="APEditor">
    <vt:lpwstr>92</vt:lpwstr>
  </property>
  <property fmtid="{D5CDD505-2E9C-101B-9397-08002B2CF9AE}" pid="20" name="Provider">
    <vt:lpwstr>EY006220130</vt:lpwstr>
  </property>
  <property fmtid="{D5CDD505-2E9C-101B-9397-08002B2CF9AE}" pid="21" name="SourceTitle">
    <vt:lpwstr>Vertical and Horizontal design template</vt:lpwstr>
  </property>
  <property fmtid="{D5CDD505-2E9C-101B-9397-08002B2CF9AE}" pid="22" name="TPApplication">
    <vt:lpwstr>PowerPoint</vt:lpwstr>
  </property>
  <property fmtid="{D5CDD505-2E9C-101B-9397-08002B2CF9AE}" pid="23" name="TPLaunchHelpLink">
    <vt:lpwstr/>
  </property>
  <property fmtid="{D5CDD505-2E9C-101B-9397-08002B2CF9AE}" pid="24" name="OpenTemplate">
    <vt:lpwstr>1</vt:lpwstr>
  </property>
  <property fmtid="{D5CDD505-2E9C-101B-9397-08002B2CF9AE}" pid="25" name="UACurrentWords">
    <vt:lpwstr>0</vt:lpwstr>
  </property>
  <property fmtid="{D5CDD505-2E9C-101B-9397-08002B2CF9AE}" pid="26" name="UALocRecommendation">
    <vt:lpwstr>Localize</vt:lpwstr>
  </property>
  <property fmtid="{D5CDD505-2E9C-101B-9397-08002B2CF9AE}" pid="27" name="Applications">
    <vt:lpwstr>79;#Template 12;#182;#Office XP;#65;#Microsoft Office PowerPoint 2007;#64;#PowerPoint 2003;#184;#Office 2000;#67;#PowerPoint - Design Templt 12;#66;#PowerPoint - Design Templt 2003</vt:lpwstr>
  </property>
  <property fmtid="{D5CDD505-2E9C-101B-9397-08002B2CF9AE}" pid="28" name="TrustLevel">
    <vt:lpwstr>Microsoft Managed Content</vt:lpwstr>
  </property>
  <property fmtid="{D5CDD505-2E9C-101B-9397-08002B2CF9AE}" pid="29" name="ContentTypeId">
    <vt:lpwstr>0x0101006025706CF4CD034688BEBAE97A2E701D020200C3831ACA17D8814887A164412888521E</vt:lpwstr>
  </property>
  <property fmtid="{D5CDD505-2E9C-101B-9397-08002B2CF9AE}" pid="30" name="IsDeleted">
    <vt:lpwstr>0</vt:lpwstr>
  </property>
  <property fmtid="{D5CDD505-2E9C-101B-9397-08002B2CF9AE}" pid="31" name="ShowIn">
    <vt:lpwstr>Show everywhere</vt:lpwstr>
  </property>
  <property fmtid="{D5CDD505-2E9C-101B-9397-08002B2CF9AE}" pid="32" name="TemplateStatus">
    <vt:lpwstr>Complete</vt:lpwstr>
  </property>
  <property fmtid="{D5CDD505-2E9C-101B-9397-08002B2CF9AE}" pid="33" name="PublishStatusLookup">
    <vt:lpwstr>261003</vt:lpwstr>
  </property>
  <property fmtid="{D5CDD505-2E9C-101B-9397-08002B2CF9AE}" pid="34" name="APTrustLevel">
    <vt:lpwstr>1.00000000000000</vt:lpwstr>
  </property>
  <property fmtid="{D5CDD505-2E9C-101B-9397-08002B2CF9AE}" pid="35" name="TPClientViewer">
    <vt:lpwstr>Microsoft Office PowerPoint</vt:lpwstr>
  </property>
  <property fmtid="{D5CDD505-2E9C-101B-9397-08002B2CF9AE}" pid="36" name="TPComponent">
    <vt:lpwstr>PPTFiles</vt:lpwstr>
  </property>
  <property fmtid="{D5CDD505-2E9C-101B-9397-08002B2CF9AE}" pid="37" name="TPNamespace">
    <vt:lpwstr>POWERPNT</vt:lpwstr>
  </property>
  <property fmtid="{D5CDD505-2E9C-101B-9397-08002B2CF9AE}" pid="38" name="Content Type">
    <vt:lpwstr>OOFile</vt:lpwstr>
  </property>
  <property fmtid="{D5CDD505-2E9C-101B-9397-08002B2CF9AE}" pid="39" name="AuthoringAssetId">
    <vt:lpwstr>TP010069040</vt:lpwstr>
  </property>
  <property fmtid="{D5CDD505-2E9C-101B-9397-08002B2CF9AE}" pid="40" name="NumericAssetId">
    <vt:lpwstr/>
  </property>
  <property fmtid="{D5CDD505-2E9C-101B-9397-08002B2CF9AE}" pid="41" name="AppVer">
    <vt:lpwstr/>
  </property>
</Properties>
</file>